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7" r:id="rId3"/>
    <p:sldId id="298" r:id="rId4"/>
    <p:sldId id="300" r:id="rId5"/>
    <p:sldId id="299" r:id="rId6"/>
    <p:sldId id="260" r:id="rId7"/>
    <p:sldId id="258" r:id="rId8"/>
    <p:sldId id="259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82" r:id="rId22"/>
    <p:sldId id="283" r:id="rId23"/>
    <p:sldId id="284" r:id="rId24"/>
    <p:sldId id="274" r:id="rId25"/>
    <p:sldId id="285" r:id="rId26"/>
    <p:sldId id="273" r:id="rId27"/>
    <p:sldId id="286" r:id="rId28"/>
    <p:sldId id="275" r:id="rId29"/>
    <p:sldId id="287" r:id="rId30"/>
    <p:sldId id="288" r:id="rId31"/>
    <p:sldId id="289" r:id="rId32"/>
    <p:sldId id="293" r:id="rId33"/>
    <p:sldId id="290" r:id="rId34"/>
    <p:sldId id="291" r:id="rId35"/>
    <p:sldId id="294" r:id="rId36"/>
    <p:sldId id="295" r:id="rId37"/>
    <p:sldId id="278" r:id="rId38"/>
    <p:sldId id="279" r:id="rId39"/>
    <p:sldId id="276" r:id="rId40"/>
    <p:sldId id="280" r:id="rId41"/>
    <p:sldId id="277" r:id="rId42"/>
    <p:sldId id="281" r:id="rId4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5D2FC-8CED-4CAB-B42F-A3973A4F9BC7}" type="datetimeFigureOut">
              <a:rPr lang="pl-PL" smtClean="0"/>
              <a:pPr/>
              <a:t>2013-04-10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B389-EAC1-4249-ACC1-E9FFFB95EC8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</p:spTree>
  </p:cSld>
  <p:clrMapOvr>
    <a:masterClrMapping/>
  </p:clrMapOvr>
  <p:transition spd="med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5D2FC-8CED-4CAB-B42F-A3973A4F9BC7}" type="datetimeFigureOut">
              <a:rPr lang="pl-PL" smtClean="0"/>
              <a:pPr/>
              <a:t>2013-04-10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B389-EAC1-4249-ACC1-E9FFFB95EC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5D2FC-8CED-4CAB-B42F-A3973A4F9BC7}" type="datetimeFigureOut">
              <a:rPr lang="pl-PL" smtClean="0"/>
              <a:pPr/>
              <a:t>2013-04-10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B389-EAC1-4249-ACC1-E9FFFB95EC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5D2FC-8CED-4CAB-B42F-A3973A4F9BC7}" type="datetimeFigureOut">
              <a:rPr lang="pl-PL" smtClean="0"/>
              <a:pPr/>
              <a:t>2013-04-10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B389-EAC1-4249-ACC1-E9FFFB95EC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5D2FC-8CED-4CAB-B42F-A3973A4F9BC7}" type="datetimeFigureOut">
              <a:rPr lang="pl-PL" smtClean="0"/>
              <a:pPr/>
              <a:t>2013-04-10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DDDB389-EAC1-4249-ACC1-E9FFFB95EC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5D2FC-8CED-4CAB-B42F-A3973A4F9BC7}" type="datetimeFigureOut">
              <a:rPr lang="pl-PL" smtClean="0"/>
              <a:pPr/>
              <a:t>2013-04-10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B389-EAC1-4249-ACC1-E9FFFB95EC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5D2FC-8CED-4CAB-B42F-A3973A4F9BC7}" type="datetimeFigureOut">
              <a:rPr lang="pl-PL" smtClean="0"/>
              <a:pPr/>
              <a:t>2013-04-10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B389-EAC1-4249-ACC1-E9FFFB95EC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5D2FC-8CED-4CAB-B42F-A3973A4F9BC7}" type="datetimeFigureOut">
              <a:rPr lang="pl-PL" smtClean="0"/>
              <a:pPr/>
              <a:t>2013-04-10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B389-EAC1-4249-ACC1-E9FFFB95EC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5D2FC-8CED-4CAB-B42F-A3973A4F9BC7}" type="datetimeFigureOut">
              <a:rPr lang="pl-PL" smtClean="0"/>
              <a:pPr/>
              <a:t>2013-04-10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B389-EAC1-4249-ACC1-E9FFFB95EC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5D2FC-8CED-4CAB-B42F-A3973A4F9BC7}" type="datetimeFigureOut">
              <a:rPr lang="pl-PL" smtClean="0"/>
              <a:pPr/>
              <a:t>2013-04-10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B389-EAC1-4249-ACC1-E9FFFB95EC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pl-PL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Kliknij ikonę, aby dodać obraz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5D2FC-8CED-4CAB-B42F-A3973A4F9BC7}" type="datetimeFigureOut">
              <a:rPr lang="pl-PL" smtClean="0"/>
              <a:pPr/>
              <a:t>2013-04-10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B389-EAC1-4249-ACC1-E9FFFB95EC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305D2FC-8CED-4CAB-B42F-A3973A4F9BC7}" type="datetimeFigureOut">
              <a:rPr lang="pl-PL" smtClean="0"/>
              <a:pPr/>
              <a:t>2013-04-10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DDDB389-EAC1-4249-ACC1-E9FFFB95EC81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zoom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57200" y="1214422"/>
            <a:ext cx="8229600" cy="3786214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2800" dirty="0" smtClean="0"/>
              <a:t>ZESPÓŁ SZKÓŁ TECHNICZNYCH </a:t>
            </a:r>
            <a:br>
              <a:rPr lang="pl-PL" sz="2800" dirty="0" smtClean="0"/>
            </a:br>
            <a:r>
              <a:rPr lang="pl-PL" sz="2800" dirty="0" smtClean="0"/>
              <a:t>W PLESZEWIE</a:t>
            </a:r>
            <a:endParaRPr lang="pl-PL" sz="28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53638" y="1124744"/>
            <a:ext cx="8166834" cy="3959554"/>
          </a:xfrm>
        </p:spPr>
        <p:txBody>
          <a:bodyPr>
            <a:normAutofit/>
          </a:bodyPr>
          <a:lstStyle/>
          <a:p>
            <a:endParaRPr lang="pl-PL" sz="3200" b="1" dirty="0" smtClean="0"/>
          </a:p>
          <a:p>
            <a:endParaRPr lang="pl-PL" sz="3200" b="1" dirty="0"/>
          </a:p>
          <a:p>
            <a:r>
              <a:rPr lang="pl-PL" sz="3200" b="1" dirty="0" smtClean="0"/>
              <a:t>„ODNAWIALNE ŹRÓDŁA ENERGII”</a:t>
            </a:r>
          </a:p>
          <a:p>
            <a:r>
              <a:rPr lang="pl-PL" sz="2000" dirty="0" smtClean="0"/>
              <a:t>PILOTAŻOWY PROJEKT PRZYGOTOWUJĄCY WIELKOPOLSKIE  SZKOŁY ZAWODOWE DO POSZERZENIA OFERTY EDUKACYJNEJ O TECHNOLOGIĘ  OZE </a:t>
            </a:r>
            <a:endParaRPr lang="pl-PL" sz="2000" dirty="0"/>
          </a:p>
        </p:txBody>
      </p:sp>
      <p:pic>
        <p:nvPicPr>
          <p:cNvPr id="4" name="Symbol zastępczy zawartości 9" descr="directing-pane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812495">
            <a:off x="44462" y="-12"/>
            <a:ext cx="1218352" cy="1357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0.85608 2.59259E-6 L 0.85487 0.69051 L 0.01198 0.69213 L 0.01441 0.10486 C 0.14254 0.10579 0.36025 -0.05023 0.39896 0.1125 C 0.40053 0.11921 0.40261 0.11991 0.4073 0.12222 C 0.41164 0.12639 0.4165 0.12778 0.42153 0.12986 C 0.43907 0.12917 0.45053 0.13495 0.4632 0.12384 C 0.46407 0.12222 0.46459 0.12037 0.46563 0.11898 C 0.46667 0.11759 0.46823 0.11736 0.4691 0.11597 C 0.47153 0.11181 0.47448 0.0912 0.47622 0.08403 C 0.475 0.06181 0.47709 0.05394 0.46077 0.04931 C 0.45382 0.04282 0.4448 0.04306 0.43698 0.03958 C 0.42223 0.04005 0.40747 0.03819 0.39289 0.0412 C 0.38889 0.04213 0.38612 0.04699 0.38334 0.05069 C 0.37396 0.06366 0.37084 0.07523 0.36667 0.09213 C 0.36702 0.10509 0.36094 0.13403 0.375 0.13958 C 0.38421 0.14792 0.39636 0.15185 0.4073 0.15394 C 0.43056 0.16458 0.41198 0.15718 0.46563 0.15556 C 0.47032 0.15347 0.475 0.15116 0.47987 0.14931 C 0.48507 0.14468 0.49011 0.14097 0.49532 0.13634 C 0.50243 0.12222 0.50556 0.11204 0.50834 0.09491 C 0.50973 0.0625 0.50955 0.02963 0.50955 -0.00324 L 0.0073 -0.00324 " pathEditMode="relative" ptsTypes="AAAAfffffffffffffffffffAA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Turbiny wiatrowe</a:t>
            </a:r>
            <a:endParaRPr lang="pl-PL" dirty="0"/>
          </a:p>
        </p:txBody>
      </p:sp>
      <p:pic>
        <p:nvPicPr>
          <p:cNvPr id="6" name="Symbol zastępczy zawartości 5" descr="Elektrownie-wiatrow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299" y="1600200"/>
            <a:ext cx="8045401" cy="4708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Symbol zastępczy zawartości 9" descr="directing-panel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812495">
            <a:off x="44461" y="-15"/>
            <a:ext cx="1218352" cy="1357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ymbol zastępczy zawartości 9" descr="directing-pane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812495">
            <a:off x="44461" y="-14"/>
            <a:ext cx="1218352" cy="1357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ymbol zastępczy zawartości 4" descr="woda gruntow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567155">
            <a:off x="-90199" y="3372712"/>
            <a:ext cx="3302000" cy="2908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1214422"/>
            <a:ext cx="8229600" cy="1143000"/>
          </a:xfrm>
        </p:spPr>
        <p:txBody>
          <a:bodyPr>
            <a:noAutofit/>
          </a:bodyPr>
          <a:lstStyle/>
          <a:p>
            <a:r>
              <a:rPr lang="pl-PL" sz="2400" dirty="0" smtClean="0"/>
              <a:t>Do jednych z nowszych rozwiązań należą pompy </a:t>
            </a:r>
            <a:r>
              <a:rPr lang="pl-PL" sz="2400" dirty="0" err="1" smtClean="0"/>
              <a:t>ciepłaumożliwiają</a:t>
            </a:r>
            <a:r>
              <a:rPr lang="pl-PL" sz="2400" dirty="0" smtClean="0"/>
              <a:t> wykorzystanie zasobów energii naturalnej, której nieskończonymi źródłami są: powietrze atmosferyczne, grunt, woda powierzchniowa lub podziemna. Urządzenia te pobierają energię cieplną z jednego z wymienionych powyżej źródeł i przenoszą ją do budynku.</a:t>
            </a:r>
            <a:endParaRPr lang="pl-PL" sz="2400" dirty="0"/>
          </a:p>
        </p:txBody>
      </p:sp>
      <p:pic>
        <p:nvPicPr>
          <p:cNvPr id="9" name="Symbol zastępczy zawartości 7" descr="Pompa-wod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818" y="3000372"/>
            <a:ext cx="3635079" cy="3714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ymbol zastępczy zawartości 10" descr="instalacja_z_pompa_ciepla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3391993" y="3143248"/>
            <a:ext cx="3709918" cy="24831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9" descr="directing-pane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812495">
            <a:off x="7902643" y="-14"/>
            <a:ext cx="1218352" cy="1357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ymbol zastępczy zawartości 9" descr="directing-pane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812495">
            <a:off x="44462" y="-13"/>
            <a:ext cx="1218352" cy="1357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1472" y="7857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2000" dirty="0" smtClean="0"/>
              <a:t>„Ja” w szczególności przybliżę wam jeszcze jedno z wielu źródeł energii odnawialnej. Opowiem wam o biogazie i fermentacji. Pokaże wam też zdjęcia z wycieczki, na która zabrałem osoby które zgodziły się dołączyć do mojego wspaniałego projektu!</a:t>
            </a:r>
            <a:endParaRPr lang="pl-PL" sz="2000" dirty="0"/>
          </a:p>
        </p:txBody>
      </p:sp>
      <p:pic>
        <p:nvPicPr>
          <p:cNvPr id="8" name="Symbol zastępczy zawartości 7" descr="1325943877-palnik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1538" y="2000240"/>
            <a:ext cx="7067205" cy="47085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ymbol zastępczy zawartości 7" descr="1325943877-palni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972638">
            <a:off x="5381306" y="1966119"/>
            <a:ext cx="3929090" cy="26177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ymbol zastępczy zawartości 7" descr="1325943877-palni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22263">
            <a:off x="-174005" y="2062354"/>
            <a:ext cx="3952994" cy="26336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9" descr="directing-pane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812495">
            <a:off x="44461" y="-14"/>
            <a:ext cx="1218352" cy="1357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Biogaz jest produktem fermentacji beztlenowej związków pochodzenia organicznego, zawierających celulozę, białko, węglowodany, skrobię</a:t>
            </a:r>
            <a:endParaRPr lang="pl-PL" sz="2000" dirty="0"/>
          </a:p>
        </p:txBody>
      </p:sp>
      <p:pic>
        <p:nvPicPr>
          <p:cNvPr id="11" name="Symbol zastępczy zawartości 10" descr="images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2165977">
            <a:off x="2687461" y="2236975"/>
            <a:ext cx="3394285" cy="34399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9" descr="directing-pane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812495">
            <a:off x="44461" y="-14"/>
            <a:ext cx="1218352" cy="1357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400" dirty="0" smtClean="0"/>
              <a:t>Związki te występują w odpadach komunalnych pochodzenia biologicznego, w ściekach komunalnych i przemysłu rolno-spożywczego, a także w odchodach zwierząt. </a:t>
            </a:r>
            <a:endParaRPr lang="pl-PL" sz="2400" dirty="0"/>
          </a:p>
        </p:txBody>
      </p:sp>
      <p:pic>
        <p:nvPicPr>
          <p:cNvPr id="4" name="Symbol zastępczy zawartości 3" descr="odnawialne_zrodla_energii.jpe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71670" y="1857364"/>
            <a:ext cx="4829540" cy="42148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 descr="biogaz_clip_image004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0034" y="142852"/>
            <a:ext cx="8143932" cy="20717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Symbol zastępczy zawartości 7" descr="biogaz_clip_image015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8596" y="2500306"/>
            <a:ext cx="8286808" cy="40719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Symbol zastępczy zawartości 9" descr="directing-panel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812495">
            <a:off x="44461" y="-14"/>
            <a:ext cx="1218352" cy="1357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9" descr="directing-pane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812495">
            <a:off x="44461" y="-14"/>
            <a:ext cx="1218352" cy="1357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A tak wygląda nasza wytwórnia biogazu! Oczyszczalnia ścieków w Pleszewie (Zielona Łąka)</a:t>
            </a:r>
            <a:endParaRPr lang="pl-PL" dirty="0"/>
          </a:p>
        </p:txBody>
      </p:sp>
      <p:pic>
        <p:nvPicPr>
          <p:cNvPr id="5" name="Symbol zastępczy zawartości 4" descr="300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57200" y="2510408"/>
            <a:ext cx="4038600" cy="2918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301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48200" y="2500548"/>
            <a:ext cx="4038600" cy="29287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9" descr="directing-pane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812495">
            <a:off x="44461" y="-14"/>
            <a:ext cx="1218352" cy="1357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ymbol zastępczy zawartości 4" descr="302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 rot="21141688">
            <a:off x="347124" y="2410874"/>
            <a:ext cx="4252914" cy="3357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Symbol zastępczy zawartości 8" descr="306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 rot="810012">
            <a:off x="4643438" y="2571744"/>
            <a:ext cx="4214842" cy="3357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Symbol zastępczy zawartości 5" descr="30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852" y="0"/>
            <a:ext cx="6429420" cy="23703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 tak pracowaliśmy!</a:t>
            </a:r>
            <a:endParaRPr lang="pl-PL" dirty="0"/>
          </a:p>
        </p:txBody>
      </p:sp>
      <p:pic>
        <p:nvPicPr>
          <p:cNvPr id="5" name="Symbol zastępczy zawartości 4" descr="P102028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2000240"/>
            <a:ext cx="4352956" cy="3786214"/>
          </a:xfrm>
        </p:spPr>
      </p:pic>
      <p:pic>
        <p:nvPicPr>
          <p:cNvPr id="6" name="Symbol zastępczy zawartości 5" descr="P102028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000240"/>
            <a:ext cx="4281518" cy="3786214"/>
          </a:xfr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000" dirty="0" smtClean="0"/>
              <a:t>… wszyscy </a:t>
            </a:r>
            <a:r>
              <a:rPr lang="pl-PL" dirty="0" smtClean="0"/>
              <a:t>z dużym zaangażowaniem</a:t>
            </a:r>
            <a:endParaRPr lang="pl-PL" dirty="0"/>
          </a:p>
        </p:txBody>
      </p:sp>
      <p:pic>
        <p:nvPicPr>
          <p:cNvPr id="5" name="Symbol zastępczy zawartości 4" descr="P102028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071678"/>
            <a:ext cx="4281518" cy="4071966"/>
          </a:xfrm>
        </p:spPr>
      </p:pic>
      <p:pic>
        <p:nvPicPr>
          <p:cNvPr id="6" name="Symbol zastępczy zawartości 5" descr="P102028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071678"/>
            <a:ext cx="4352956" cy="4071966"/>
          </a:xfr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l-PL" dirty="0" smtClean="0"/>
              <a:t>Grupy projektowe: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Grupa I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pl-PL" dirty="0" smtClean="0"/>
              <a:t>Grupa II</a:t>
            </a: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pl-PL" dirty="0" smtClean="0"/>
              <a:t>1. Magdalena </a:t>
            </a:r>
            <a:r>
              <a:rPr lang="pl-PL" dirty="0" err="1" smtClean="0"/>
              <a:t>Jodłoś</a:t>
            </a:r>
            <a:endParaRPr lang="pl-PL" dirty="0" smtClean="0"/>
          </a:p>
          <a:p>
            <a:r>
              <a:rPr lang="pl-PL" dirty="0" smtClean="0"/>
              <a:t>2. Jagoda Bartczak</a:t>
            </a:r>
          </a:p>
          <a:p>
            <a:r>
              <a:rPr lang="pl-PL" dirty="0" smtClean="0"/>
              <a:t>3. Jacek </a:t>
            </a:r>
            <a:r>
              <a:rPr lang="pl-PL" dirty="0" err="1" smtClean="0"/>
              <a:t>Rabiak</a:t>
            </a:r>
            <a:endParaRPr lang="pl-PL" dirty="0" smtClean="0"/>
          </a:p>
          <a:p>
            <a:r>
              <a:rPr lang="pl-PL" dirty="0" smtClean="0"/>
              <a:t>4. Paweł Grzegorzewski</a:t>
            </a:r>
          </a:p>
          <a:p>
            <a:r>
              <a:rPr lang="pl-PL" dirty="0" smtClean="0"/>
              <a:t>5. Paweł Mielcarek</a:t>
            </a:r>
          </a:p>
          <a:p>
            <a:r>
              <a:rPr lang="pl-PL" dirty="0" smtClean="0"/>
              <a:t>6. Jakub Grabowski</a:t>
            </a: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l-PL" dirty="0" smtClean="0"/>
              <a:t>1. Miłosz </a:t>
            </a:r>
            <a:r>
              <a:rPr lang="pl-PL" dirty="0" err="1" smtClean="0"/>
              <a:t>Dłużak</a:t>
            </a:r>
            <a:endParaRPr lang="pl-PL" dirty="0" smtClean="0"/>
          </a:p>
          <a:p>
            <a:r>
              <a:rPr lang="pl-PL" dirty="0" smtClean="0"/>
              <a:t>2. Łukasz Cisowski</a:t>
            </a:r>
          </a:p>
          <a:p>
            <a:r>
              <a:rPr lang="pl-PL" dirty="0" smtClean="0"/>
              <a:t>3. Adrian Grajek</a:t>
            </a:r>
          </a:p>
          <a:p>
            <a:r>
              <a:rPr lang="pl-PL" dirty="0" smtClean="0"/>
              <a:t>4. Mateusz </a:t>
            </a:r>
            <a:r>
              <a:rPr lang="pl-PL" dirty="0" err="1" smtClean="0"/>
              <a:t>Ryżak</a:t>
            </a:r>
            <a:endParaRPr lang="pl-PL" dirty="0" smtClean="0"/>
          </a:p>
          <a:p>
            <a:r>
              <a:rPr lang="pl-PL" dirty="0" smtClean="0"/>
              <a:t>5. Marek </a:t>
            </a:r>
            <a:r>
              <a:rPr lang="pl-PL" dirty="0" err="1" smtClean="0"/>
              <a:t>Walendowski</a:t>
            </a:r>
            <a:endParaRPr lang="pl-PL" dirty="0" smtClean="0"/>
          </a:p>
          <a:p>
            <a:r>
              <a:rPr lang="pl-PL" dirty="0" smtClean="0"/>
              <a:t>6. Grzegorz Woźniak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57701252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P102029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3071810"/>
            <a:ext cx="4038600" cy="3028950"/>
          </a:xfrm>
        </p:spPr>
      </p:pic>
      <p:pic>
        <p:nvPicPr>
          <p:cNvPr id="7" name="Symbol zastępczy zawartości 5" descr="P10202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0298" y="500042"/>
            <a:ext cx="4038600" cy="3028950"/>
          </a:xfrm>
          <a:prstGeom prst="rect">
            <a:avLst/>
          </a:prstGeom>
        </p:spPr>
      </p:pic>
      <p:pic>
        <p:nvPicPr>
          <p:cNvPr id="9" name="Symbol zastępczy zawartości 8" descr="P1020295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714876" y="3500438"/>
            <a:ext cx="4038600" cy="3028950"/>
          </a:xfr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cam00151[1]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214554"/>
            <a:ext cx="4281518" cy="3000396"/>
          </a:xfrm>
        </p:spPr>
      </p:pic>
      <p:pic>
        <p:nvPicPr>
          <p:cNvPr id="6" name="Symbol zastępczy zawartości 5" descr="cam00152[1]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214554"/>
            <a:ext cx="4281518" cy="3000396"/>
          </a:xfr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cam00153[1]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357166"/>
            <a:ext cx="4038600" cy="2423160"/>
          </a:xfrm>
        </p:spPr>
      </p:pic>
      <p:pic>
        <p:nvPicPr>
          <p:cNvPr id="7" name="Symbol zastępczy zawartości 5" descr="cam00154[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714752"/>
            <a:ext cx="4038600" cy="2423160"/>
          </a:xfrm>
          <a:prstGeom prst="rect">
            <a:avLst/>
          </a:prstGeom>
        </p:spPr>
      </p:pic>
      <p:pic>
        <p:nvPicPr>
          <p:cNvPr id="9" name="Symbol zastępczy zawartości 8" descr="cam00155[1]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786314" y="3214686"/>
            <a:ext cx="4038600" cy="2423160"/>
          </a:xfr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Praktykę odbyliśmy w przedsiębiorstwie komunalnym w </a:t>
            </a:r>
            <a:r>
              <a:rPr lang="pl-PL" smtClean="0"/>
              <a:t>pleszewie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8058863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Zapoznaliśmy się dokładnie ze strukturą firmy</a:t>
            </a:r>
            <a:endParaRPr lang="pl-PL" dirty="0"/>
          </a:p>
        </p:txBody>
      </p:sp>
      <p:pic>
        <p:nvPicPr>
          <p:cNvPr id="5" name="Symbol zastępczy zawartości 4" descr="P102030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83080" y="2143116"/>
            <a:ext cx="4312720" cy="3571900"/>
          </a:xfrm>
        </p:spPr>
      </p:pic>
      <p:pic>
        <p:nvPicPr>
          <p:cNvPr id="6" name="Symbol zastępczy zawartości 5" descr="P102029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166517"/>
            <a:ext cx="4281518" cy="3548499"/>
          </a:xfr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6650"/>
          </a:xfrm>
        </p:spPr>
        <p:txBody>
          <a:bodyPr>
            <a:normAutofit/>
          </a:bodyPr>
          <a:lstStyle/>
          <a:p>
            <a:r>
              <a:rPr lang="pl-PL" dirty="0" smtClean="0"/>
              <a:t>Poznaliśmy cały proces technologiczny oczyszczania ścieków komunalnych, a na koniec sprawdziliśmy  efekt finalny tego procesu w laboratorium.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06877185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 descr="P102029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428604"/>
            <a:ext cx="4252914" cy="4071966"/>
          </a:xfrm>
        </p:spPr>
      </p:pic>
      <p:pic>
        <p:nvPicPr>
          <p:cNvPr id="7" name="Symbol zastępczy zawartości 5" descr="P10202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3143248"/>
            <a:ext cx="4281518" cy="3571924"/>
          </a:xfrm>
          <a:prstGeom prst="rect">
            <a:avLst/>
          </a:prstGeom>
        </p:spPr>
      </p:pic>
      <p:pic>
        <p:nvPicPr>
          <p:cNvPr id="9" name="Symbol zastępczy zawartości 8" descr="P1020298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572000" y="785794"/>
            <a:ext cx="4381420" cy="3652062"/>
          </a:xfr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26570"/>
          </a:xfrm>
        </p:spPr>
        <p:txBody>
          <a:bodyPr>
            <a:normAutofit/>
          </a:bodyPr>
          <a:lstStyle/>
          <a:p>
            <a:r>
              <a:rPr lang="pl-PL" dirty="0" smtClean="0"/>
              <a:t>Na koniec praktyki </a:t>
            </a:r>
            <a:r>
              <a:rPr lang="pl-PL" smtClean="0"/>
              <a:t>wspólne zdjęcia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55149193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 descr="P10203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500042"/>
            <a:ext cx="4038600" cy="3028950"/>
          </a:xfrm>
        </p:spPr>
      </p:pic>
      <p:pic>
        <p:nvPicPr>
          <p:cNvPr id="7" name="Symbol zastępczy zawartości 5" descr="P10203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500042"/>
            <a:ext cx="4038600" cy="3028950"/>
          </a:xfrm>
          <a:prstGeom prst="rect">
            <a:avLst/>
          </a:prstGeom>
        </p:spPr>
      </p:pic>
      <p:pic>
        <p:nvPicPr>
          <p:cNvPr id="9" name="Symbol zastępczy zawartości 8" descr="P1020303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2571736" y="3643314"/>
            <a:ext cx="4038600" cy="3028950"/>
          </a:xfr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>
            <a:normAutofit/>
          </a:bodyPr>
          <a:lstStyle/>
          <a:p>
            <a:r>
              <a:rPr lang="pl-PL" dirty="0" smtClean="0"/>
              <a:t>Efekty naszej pracy w ramach realizowanego projektu OZE prezentowaliśmy gimnazjalistom w czasie „Dni otwartych drzwi” w naszej szkole.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53153438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 smtClean="0"/>
              <a:t>Cele główne projektu: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dirty="0" smtClean="0"/>
              <a:t>- aktywizowanie uczniów w zajęciach pozalekcyjnych w ramach realizowanego Projektu OZE,</a:t>
            </a:r>
          </a:p>
          <a:p>
            <a:r>
              <a:rPr lang="pl-PL" sz="2400" dirty="0" smtClean="0"/>
              <a:t>- praktycznego wykorzystania zestawów mini- laboratoriów wykorzystujących technologie OZE,</a:t>
            </a:r>
          </a:p>
          <a:p>
            <a:r>
              <a:rPr lang="pl-PL" sz="2400" dirty="0" smtClean="0"/>
              <a:t>- przedstawienie uczniom powiązania między zajęciami w szkole a rzeczywistymi aspektami wykorzystania technologii OZE w gospodarce,</a:t>
            </a:r>
          </a:p>
          <a:p>
            <a:r>
              <a:rPr lang="pl-PL" sz="2400" dirty="0" smtClean="0"/>
              <a:t>- nauka podstaw metod badawczych przez uczniów,</a:t>
            </a:r>
          </a:p>
          <a:p>
            <a:r>
              <a:rPr lang="pl-PL" sz="2400" dirty="0" smtClean="0"/>
              <a:t>- nabycie umiejętności pracy w grupie,</a:t>
            </a:r>
          </a:p>
          <a:p>
            <a:r>
              <a:rPr lang="pl-PL" sz="2400" dirty="0" smtClean="0"/>
              <a:t>- doskonalenie umiejętności prezentacji wyników badań i efektów pracy realizowanej w ramach projektu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554659079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Widzowie wykazywali duże </a:t>
            </a:r>
            <a:r>
              <a:rPr lang="pl-PL" dirty="0" smtClean="0"/>
              <a:t>zainteresowanie </a:t>
            </a:r>
            <a:endParaRPr lang="pl-PL" dirty="0"/>
          </a:p>
        </p:txBody>
      </p:sp>
      <p:pic>
        <p:nvPicPr>
          <p:cNvPr id="1026" name="Picture 2" descr="G:\Fizyka 21.03.2013\Audytoriu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16832"/>
            <a:ext cx="6624736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835638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8229600" cy="1143000"/>
          </a:xfrm>
        </p:spPr>
        <p:txBody>
          <a:bodyPr>
            <a:normAutofit/>
          </a:bodyPr>
          <a:lstStyle/>
          <a:p>
            <a:r>
              <a:rPr lang="pl-PL" sz="3200" dirty="0" smtClean="0"/>
              <a:t>Wszyscy </a:t>
            </a:r>
            <a:r>
              <a:rPr lang="pl-PL" sz="3200" dirty="0" smtClean="0"/>
              <a:t>prezentowali </a:t>
            </a:r>
            <a:r>
              <a:rPr lang="pl-PL" sz="3200" dirty="0" smtClean="0"/>
              <a:t>efekty </a:t>
            </a:r>
            <a:r>
              <a:rPr lang="pl-PL" sz="3200" dirty="0" smtClean="0"/>
              <a:t>swojej </a:t>
            </a:r>
            <a:r>
              <a:rPr lang="pl-PL" sz="3200" dirty="0" smtClean="0"/>
              <a:t>pracy- generatory wiatrowe</a:t>
            </a:r>
            <a:endParaRPr lang="pl-PL" sz="3200" dirty="0"/>
          </a:p>
        </p:txBody>
      </p:sp>
      <p:pic>
        <p:nvPicPr>
          <p:cNvPr id="2051" name="Picture 3" descr="G:\Fizyka 21.03.2013\Generatory wiatrow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06" y="1600200"/>
            <a:ext cx="7062787" cy="470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063511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Fotoogniwa</a:t>
            </a:r>
          </a:p>
        </p:txBody>
      </p:sp>
      <p:pic>
        <p:nvPicPr>
          <p:cNvPr id="6146" name="Picture 2" descr="G:\Fizyka 21.03.2013\Paweł i fotoogniw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06" y="1600200"/>
            <a:ext cx="7062787" cy="470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177502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Fotoogniwa źródłem energii elektrycznej do hydrolizy wody</a:t>
            </a:r>
            <a:endParaRPr lang="pl-PL" dirty="0"/>
          </a:p>
        </p:txBody>
      </p:sp>
      <p:pic>
        <p:nvPicPr>
          <p:cNvPr id="4098" name="Picture 2" descr="G:\Fizyka 21.03.2013\Grzesiu i fotoogniw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6264696" cy="470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098504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Ogniwa paliwowe</a:t>
            </a:r>
            <a:endParaRPr lang="pl-PL" dirty="0"/>
          </a:p>
        </p:txBody>
      </p:sp>
      <p:pic>
        <p:nvPicPr>
          <p:cNvPr id="5123" name="Picture 3" descr="G:\Fizyka 21.03.2013\Marek wytwarza prąd przy użyciu ogniwa fotowoltaiczneg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06" y="1600200"/>
            <a:ext cx="7062787" cy="470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66533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Zadowolony Marek, udało się 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92" y="1600200"/>
            <a:ext cx="3139016" cy="4708525"/>
          </a:xfrm>
        </p:spPr>
      </p:pic>
    </p:spTree>
    <p:extLst>
      <p:ext uri="{BB962C8B-B14F-4D97-AF65-F5344CB8AC3E}">
        <p14:creationId xmlns:p14="http://schemas.microsoft.com/office/powerpoint/2010/main" val="1302312309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rmAutofit/>
          </a:bodyPr>
          <a:lstStyle/>
          <a:p>
            <a:r>
              <a:rPr lang="pl-PL" dirty="0" smtClean="0"/>
              <a:t>Prezentacja naszej pracy w ramach realizowanego projektu OZE stanowiła jeden z głównych punktów promocji szkoły w czasie </a:t>
            </a:r>
            <a:br>
              <a:rPr lang="pl-PL" dirty="0" smtClean="0"/>
            </a:br>
            <a:r>
              <a:rPr lang="pl-PL" dirty="0" smtClean="0"/>
              <a:t>„Dni otwartych drzwi” 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54971066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W skład </a:t>
            </a:r>
            <a:r>
              <a:rPr lang="pl-PL" dirty="0" smtClean="0"/>
              <a:t>naszej </a:t>
            </a:r>
            <a:r>
              <a:rPr lang="pl-PL" smtClean="0"/>
              <a:t>grupy weszli</a:t>
            </a:r>
            <a:r>
              <a:rPr lang="pl-PL" dirty="0" smtClean="0"/>
              <a:t>: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Jagoda Bartczak</a:t>
            </a:r>
            <a:endParaRPr lang="pl-PL" dirty="0"/>
          </a:p>
        </p:txBody>
      </p:sp>
      <p:pic>
        <p:nvPicPr>
          <p:cNvPr id="6" name="Symbol zastępczy zawartości 5" descr="397255_279646445417796_726312547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4604" y="1600200"/>
            <a:ext cx="4014792" cy="4708525"/>
          </a:xfr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Magda </a:t>
            </a:r>
            <a:r>
              <a:rPr lang="pl-PL" dirty="0" err="1" smtClean="0"/>
              <a:t>Jodłoś</a:t>
            </a:r>
            <a:endParaRPr lang="pl-PL" dirty="0"/>
          </a:p>
        </p:txBody>
      </p:sp>
      <p:pic>
        <p:nvPicPr>
          <p:cNvPr id="4" name="Symbol zastępczy zawartości 3" descr="179369_445279328865385_1119706574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4612" y="1785926"/>
            <a:ext cx="3500462" cy="4286280"/>
          </a:xfr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Paweł Grzegorzewski</a:t>
            </a:r>
            <a:endParaRPr lang="pl-PL" dirty="0"/>
          </a:p>
        </p:txBody>
      </p:sp>
      <p:pic>
        <p:nvPicPr>
          <p:cNvPr id="6" name="Symbol zastępczy zawartości 5" descr="548091_219763951480043_174785799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5802" y="1600200"/>
            <a:ext cx="3932395" cy="4708525"/>
          </a:xfr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Cele poboczne projektu: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- popularyzacja wśród młodzieży wiedzy dotyczącej energii odnawialnej i racjonalnego gospodarowania energią,</a:t>
            </a:r>
          </a:p>
          <a:p>
            <a:r>
              <a:rPr lang="pl-PL" dirty="0" smtClean="0"/>
              <a:t>-wspieranie </a:t>
            </a:r>
            <a:r>
              <a:rPr lang="pl-PL" dirty="0" err="1" smtClean="0"/>
              <a:t>zachowań</a:t>
            </a:r>
            <a:r>
              <a:rPr lang="pl-PL" dirty="0" smtClean="0"/>
              <a:t>  racjonalnego i efektywnego wykorzystania energii, jako środków sprzyjających ochronie środowiska i budowaniu społeczeństwa opartego na wiedzy i działającego zgodnie z zasadami zrównoważonego rozwoju.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28876814"/>
      </p:ext>
    </p:extLst>
  </p:cSld>
  <p:clrMapOvr>
    <a:masterClrMapping/>
  </p:clrMapOvr>
  <p:transition spd="med">
    <p:zo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Paweł Mielcarek</a:t>
            </a:r>
            <a:endParaRPr lang="pl-PL" dirty="0"/>
          </a:p>
        </p:txBody>
      </p:sp>
      <p:pic>
        <p:nvPicPr>
          <p:cNvPr id="4" name="Symbol zastępczy zawartości 3" descr="223360_367047700049564_476434535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4678" y="1714488"/>
            <a:ext cx="2508955" cy="3571900"/>
          </a:xfr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Jakub Grabowski</a:t>
            </a:r>
            <a:endParaRPr lang="pl-PL" dirty="0"/>
          </a:p>
        </p:txBody>
      </p:sp>
      <p:pic>
        <p:nvPicPr>
          <p:cNvPr id="4" name="Symbol zastępczy zawartości 3" descr="546496_358286660916582_1076823117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7737" y="1600200"/>
            <a:ext cx="4708525" cy="4708525"/>
          </a:xfr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Jacek </a:t>
            </a:r>
            <a:r>
              <a:rPr lang="pl-PL" dirty="0" err="1" smtClean="0"/>
              <a:t>Rabiak</a:t>
            </a:r>
            <a:endParaRPr lang="pl-PL" dirty="0"/>
          </a:p>
        </p:txBody>
      </p:sp>
      <p:pic>
        <p:nvPicPr>
          <p:cNvPr id="6" name="Symbol zastępczy zawartości 5" descr="380644_367257380012494_687079036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8987" y="2135187"/>
            <a:ext cx="2486025" cy="3638550"/>
          </a:xfr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Technologie przyszłości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3757929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9" descr="directing-pane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812495">
            <a:off x="44462" y="-12"/>
            <a:ext cx="1218352" cy="1357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ymbol zastępczy zawartości 3" descr="directing-panel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3050"/>
            <a:ext cx="3035496" cy="50720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Symbol zastępczy zawartości 3" descr="directing-panel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12" y="3000372"/>
            <a:ext cx="3035496" cy="35719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143000"/>
          </a:xfrm>
        </p:spPr>
        <p:txBody>
          <a:bodyPr>
            <a:noAutofit/>
          </a:bodyPr>
          <a:lstStyle/>
          <a:p>
            <a:r>
              <a:rPr lang="pl-PL" sz="2400" dirty="0" smtClean="0"/>
              <a:t>OZE – brzmi dość dziwnie, jednak to nic innego jak tylko „Odnawialne źródła energii”. Wszystkie możliwe informacje na ich temat, przedstawi wam Pan „</a:t>
            </a:r>
            <a:r>
              <a:rPr lang="pl-PL" sz="2400" dirty="0" err="1" smtClean="0"/>
              <a:t>Robocik</a:t>
            </a:r>
            <a:r>
              <a:rPr lang="pl-PL" sz="2400" dirty="0" smtClean="0"/>
              <a:t>”</a:t>
            </a:r>
            <a:endParaRPr lang="pl-PL" sz="2400" dirty="0"/>
          </a:p>
        </p:txBody>
      </p:sp>
      <p:pic>
        <p:nvPicPr>
          <p:cNvPr id="4" name="Symbol zastępczy zawartości 3" descr="directing-panels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5984" y="2143116"/>
            <a:ext cx="3035496" cy="45005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Symbol zastępczy zawartości 3" descr="directing-panel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4" y="2571744"/>
            <a:ext cx="3035496" cy="40719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ymbol zastępczy zawartości 9" descr="directing-pane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812495">
            <a:off x="44462" y="-12"/>
            <a:ext cx="1218352" cy="1357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8572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Energia odnawialna to niewyczerpalne , nieocenione źródło energii dla domów, przedsiębiorstw, instytucji i gospodarstw rolnych</a:t>
            </a:r>
            <a:endParaRPr lang="pl-PL" dirty="0"/>
          </a:p>
        </p:txBody>
      </p:sp>
      <p:pic>
        <p:nvPicPr>
          <p:cNvPr id="13" name="Symbol zastępczy zawartości 12" descr="energia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57290" y="2928934"/>
            <a:ext cx="6096000" cy="34004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9" descr="directing-pane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812495">
            <a:off x="44463" y="-13"/>
            <a:ext cx="1218352" cy="1357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Autofit/>
          </a:bodyPr>
          <a:lstStyle/>
          <a:p>
            <a:r>
              <a:rPr lang="pl-PL" sz="2800" dirty="0" smtClean="0"/>
              <a:t>Istnieje wiele urządzeń, które pozwalają na wykorzystanie niekonwencjonalnych źródeł energii, </a:t>
            </a:r>
            <a:r>
              <a:rPr lang="pl-PL" sz="2800" dirty="0" err="1" smtClean="0"/>
              <a:t>np</a:t>
            </a:r>
            <a:r>
              <a:rPr lang="pl-PL" sz="2800" dirty="0" smtClean="0"/>
              <a:t>: ogniwa </a:t>
            </a:r>
            <a:r>
              <a:rPr lang="pl-PL" sz="2800" dirty="0" err="1" smtClean="0"/>
              <a:t>fotowoltaincze</a:t>
            </a:r>
            <a:r>
              <a:rPr lang="pl-PL" sz="2800" dirty="0" smtClean="0"/>
              <a:t> (baterie słoneczne)</a:t>
            </a:r>
            <a:endParaRPr lang="pl-PL" sz="2800" dirty="0"/>
          </a:p>
        </p:txBody>
      </p:sp>
      <p:pic>
        <p:nvPicPr>
          <p:cNvPr id="7" name="Symbol zastępczy zawartości 6" descr="Solar-Pan2els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28728" y="1928802"/>
            <a:ext cx="6278033" cy="47085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9" descr="directing-pane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812495">
            <a:off x="44462" y="-12"/>
            <a:ext cx="1218352" cy="1357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Baterie słoneczne</a:t>
            </a:r>
            <a:endParaRPr lang="pl-PL" dirty="0"/>
          </a:p>
        </p:txBody>
      </p:sp>
      <p:pic>
        <p:nvPicPr>
          <p:cNvPr id="11" name="Symbol zastępczy zawartości 10" descr="massive-panels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 rot="20819967">
            <a:off x="250074" y="1634295"/>
            <a:ext cx="4038600" cy="2683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Symbol zastępczy zawartości 7" descr="graduation.ph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1930">
            <a:off x="5092708" y="1546693"/>
            <a:ext cx="4038600" cy="2656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Symbol zastępczy zawartości 11" descr="Nickel-Solar-Panels-2.jpg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2357422" y="2786058"/>
            <a:ext cx="5276859" cy="39576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erzchołek">
  <a:themeElements>
    <a:clrScheme name="Wierzchołek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Wierzchołek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ierzchołek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283</TotalTime>
  <Words>532</Words>
  <Application>Microsoft Office PowerPoint</Application>
  <PresentationFormat>Pokaz na ekranie (4:3)</PresentationFormat>
  <Paragraphs>61</Paragraphs>
  <Slides>42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42</vt:i4>
      </vt:variant>
    </vt:vector>
  </HeadingPairs>
  <TitlesOfParts>
    <vt:vector size="43" baseType="lpstr">
      <vt:lpstr>Wierzchołek</vt:lpstr>
      <vt:lpstr>ZESPÓŁ SZKÓŁ TECHNICZNYCH  W PLESZEWIE</vt:lpstr>
      <vt:lpstr>Grupy projektowe:</vt:lpstr>
      <vt:lpstr>Cele główne projektu:</vt:lpstr>
      <vt:lpstr>Cele poboczne projektu:</vt:lpstr>
      <vt:lpstr>Technologie przyszłości</vt:lpstr>
      <vt:lpstr>OZE – brzmi dość dziwnie, jednak to nic innego jak tylko „Odnawialne źródła energii”. Wszystkie możliwe informacje na ich temat, przedstawi wam Pan „Robocik”</vt:lpstr>
      <vt:lpstr>Energia odnawialna to niewyczerpalne , nieocenione źródło energii dla domów, przedsiębiorstw, instytucji i gospodarstw rolnych</vt:lpstr>
      <vt:lpstr>Istnieje wiele urządzeń, które pozwalają na wykorzystanie niekonwencjonalnych źródeł energii, np: ogniwa fotowoltaincze (baterie słoneczne)</vt:lpstr>
      <vt:lpstr>Baterie słoneczne</vt:lpstr>
      <vt:lpstr>Turbiny wiatrowe</vt:lpstr>
      <vt:lpstr>Do jednych z nowszych rozwiązań należą pompy ciepłaumożliwiają wykorzystanie zasobów energii naturalnej, której nieskończonymi źródłami są: powietrze atmosferyczne, grunt, woda powierzchniowa lub podziemna. Urządzenia te pobierają energię cieplną z jednego z wymienionych powyżej źródeł i przenoszą ją do budynku.</vt:lpstr>
      <vt:lpstr>„Ja” w szczególności przybliżę wam jeszcze jedno z wielu źródeł energii odnawialnej. Opowiem wam o biogazie i fermentacji. Pokaże wam też zdjęcia z wycieczki, na która zabrałem osoby które zgodziły się dołączyć do mojego wspaniałego projektu!</vt:lpstr>
      <vt:lpstr>Biogaz jest produktem fermentacji beztlenowej związków pochodzenia organicznego, zawierających celulozę, białko, węglowodany, skrobię</vt:lpstr>
      <vt:lpstr>Związki te występują w odpadach komunalnych pochodzenia biologicznego, w ściekach komunalnych i przemysłu rolno-spożywczego, a także w odchodach zwierząt. </vt:lpstr>
      <vt:lpstr>Prezentacja programu PowerPoint</vt:lpstr>
      <vt:lpstr>A tak wygląda nasza wytwórnia biogazu! Oczyszczalnia ścieków w Pleszewie (Zielona Łąka)</vt:lpstr>
      <vt:lpstr>Prezentacja programu PowerPoint</vt:lpstr>
      <vt:lpstr>A tak pracowaliśmy!</vt:lpstr>
      <vt:lpstr>… wszyscy z dużym zaangażowaniem</vt:lpstr>
      <vt:lpstr>Prezentacja programu PowerPoint</vt:lpstr>
      <vt:lpstr>Prezentacja programu PowerPoint</vt:lpstr>
      <vt:lpstr>Prezentacja programu PowerPoint</vt:lpstr>
      <vt:lpstr>Praktykę odbyliśmy w przedsiębiorstwie komunalnym w pleszewie</vt:lpstr>
      <vt:lpstr>Zapoznaliśmy się dokładnie ze strukturą firmy</vt:lpstr>
      <vt:lpstr>Poznaliśmy cały proces technologiczny oczyszczania ścieków komunalnych, a na koniec sprawdziliśmy  efekt finalny tego procesu w laboratorium.</vt:lpstr>
      <vt:lpstr>Prezentacja programu PowerPoint</vt:lpstr>
      <vt:lpstr>Na koniec praktyki wspólne zdjęcia </vt:lpstr>
      <vt:lpstr>Prezentacja programu PowerPoint</vt:lpstr>
      <vt:lpstr>Efekty naszej pracy w ramach realizowanego projektu OZE prezentowaliśmy gimnazjalistom w czasie „Dni otwartych drzwi” w naszej szkole.</vt:lpstr>
      <vt:lpstr>Widzowie wykazywali duże zainteresowanie </vt:lpstr>
      <vt:lpstr>Wszyscy prezentowali efekty swojej pracy- generatory wiatrowe</vt:lpstr>
      <vt:lpstr>Fotoogniwa</vt:lpstr>
      <vt:lpstr>Fotoogniwa źródłem energii elektrycznej do hydrolizy wody</vt:lpstr>
      <vt:lpstr>Ogniwa paliwowe</vt:lpstr>
      <vt:lpstr>Zadowolony Marek, udało się </vt:lpstr>
      <vt:lpstr>Prezentacja naszej pracy w ramach realizowanego projektu OZE stanowiła jeden z głównych punktów promocji szkoły w czasie  „Dni otwartych drzwi”  </vt:lpstr>
      <vt:lpstr>W skład naszej grupy weszli: Jagoda Bartczak</vt:lpstr>
      <vt:lpstr>Magda Jodłoś</vt:lpstr>
      <vt:lpstr>Paweł Grzegorzewski</vt:lpstr>
      <vt:lpstr>Paweł Mielcarek</vt:lpstr>
      <vt:lpstr>Jakub Grabowski</vt:lpstr>
      <vt:lpstr>Jacek Rabiak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OZE</dc:title>
  <dc:creator>Geniu7</dc:creator>
  <cp:lastModifiedBy>Dorota</cp:lastModifiedBy>
  <cp:revision>53</cp:revision>
  <dcterms:created xsi:type="dcterms:W3CDTF">2013-03-20T16:21:16Z</dcterms:created>
  <dcterms:modified xsi:type="dcterms:W3CDTF">2013-04-09T23:25:16Z</dcterms:modified>
</cp:coreProperties>
</file>